
<file path=[Content_Types].xml><?xml version="1.0" encoding="utf-8"?>
<Types xmlns="http://schemas.openxmlformats.org/package/2006/content-types">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9"/>
  </p:notesMasterIdLst>
  <p:handoutMasterIdLst>
    <p:handoutMasterId r:id="rId10"/>
  </p:handoutMasterIdLst>
  <p:sldIdLst>
    <p:sldId id="261" r:id="rId2"/>
    <p:sldId id="481" r:id="rId3"/>
    <p:sldId id="615" r:id="rId4"/>
    <p:sldId id="625" r:id="rId5"/>
    <p:sldId id="620" r:id="rId6"/>
    <p:sldId id="624" r:id="rId7"/>
    <p:sldId id="610" r:id="rId8"/>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a:srgbClr val="CCECFF"/>
    <a:srgbClr val="EFF9FF"/>
    <a:srgbClr val="D5EFFF"/>
    <a:srgbClr val="384A94"/>
    <a:srgbClr val="55C37A"/>
    <a:srgbClr val="FFFFCC"/>
    <a:srgbClr val="D5D5FF"/>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90496" autoAdjust="0"/>
  </p:normalViewPr>
  <p:slideViewPr>
    <p:cSldViewPr>
      <p:cViewPr>
        <p:scale>
          <a:sx n="63" d="100"/>
          <a:sy n="63" d="100"/>
        </p:scale>
        <p:origin x="821" y="-643"/>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a:t>Text on slides: </a:t>
            </a:r>
          </a:p>
          <a:p>
            <a:pPr marL="171450" indent="-171450">
              <a:buFont typeface="Wingdings" panose="05000000000000000000" pitchFamily="2" charset="2"/>
              <a:buChar char="§"/>
            </a:pPr>
            <a:r>
              <a:rPr lang="en-GB" i="1" dirty="0"/>
              <a:t>We have not come here to beg world leaders to care. You have ignored us in the past and you will ignore us again. We have run out of excuses and we are running out of time.</a:t>
            </a:r>
          </a:p>
          <a:p>
            <a:pPr marL="171450" indent="-171450">
              <a:buFont typeface="Wingdings" panose="05000000000000000000" pitchFamily="2" charset="2"/>
              <a:buChar char="§"/>
            </a:pPr>
            <a:r>
              <a:rPr lang="en-GB" i="1" dirty="0"/>
              <a:t>Our leadership has failed us. Young people must hold older generations accountable for the mess they have created. We need to get angry, and transform that anger into action.</a:t>
            </a:r>
          </a:p>
          <a:p>
            <a:pPr marL="171450" indent="-171450">
              <a:buFont typeface="Wingdings" panose="05000000000000000000" pitchFamily="2" charset="2"/>
              <a:buChar char="§"/>
            </a:pPr>
            <a:r>
              <a:rPr lang="en-GB" i="1" dirty="0"/>
              <a:t>I don’t want your hope. I don’t want you to be hopeful. I want you to panic…and act as if the house was on fire.</a:t>
            </a:r>
          </a:p>
          <a:p>
            <a:pPr marL="0" indent="0">
              <a:buFont typeface="Wingdings" panose="05000000000000000000" pitchFamily="2" charset="2"/>
              <a:buNone/>
            </a:pPr>
            <a:r>
              <a:rPr lang="en-GB" dirty="0"/>
              <a:t>In discussion, you can support students to be specific about the speaker’s intention and likely audience reaction by providing appropriate vocabulary, for example:</a:t>
            </a:r>
          </a:p>
          <a:p>
            <a:pPr marL="171450" indent="-171450">
              <a:buFont typeface="Wingdings" panose="05000000000000000000" pitchFamily="2" charset="2"/>
              <a:buChar char="§"/>
            </a:pPr>
            <a:r>
              <a:rPr lang="en-GB" dirty="0"/>
              <a:t>Which statements might make world leaders feel guilty they aren’t doing enough to halt climate change?</a:t>
            </a:r>
          </a:p>
          <a:p>
            <a:pPr marL="171450" indent="-171450">
              <a:buFont typeface="Wingdings" panose="05000000000000000000" pitchFamily="2" charset="2"/>
              <a:buChar char="§"/>
            </a:pPr>
            <a:r>
              <a:rPr lang="en-GB" dirty="0"/>
              <a:t>Which statements are designed to provoke fear about the future?</a:t>
            </a:r>
          </a:p>
          <a:p>
            <a:pPr marL="171450" indent="-171450">
              <a:buFont typeface="Wingdings" panose="05000000000000000000" pitchFamily="2" charset="2"/>
              <a:buChar char="§"/>
            </a:pPr>
            <a:r>
              <a:rPr lang="en-GB" dirty="0"/>
              <a:t>Which statements most clearly blame world leaders for failing to take action?</a:t>
            </a:r>
          </a:p>
          <a:p>
            <a:pPr marL="171450" indent="-171450">
              <a:buFont typeface="Wingdings" panose="05000000000000000000" pitchFamily="2" charset="2"/>
              <a:buChar char="§"/>
            </a:pPr>
            <a:r>
              <a:rPr lang="en-GB" dirty="0"/>
              <a:t>Which statements sound angry? Despairing? Hopeful?</a:t>
            </a:r>
          </a:p>
          <a:p>
            <a:pPr marL="0" indent="0">
              <a:buFont typeface="Arial" panose="020B0604020202020204" pitchFamily="34" charset="0"/>
              <a:buNone/>
            </a:pPr>
            <a:r>
              <a:rPr lang="en-GB" dirty="0"/>
              <a:t>The following slides focus on co-ordination for linking and contrasting ideas, but in initial discussion about the effectiveness of sentences, you might mention:</a:t>
            </a:r>
          </a:p>
          <a:p>
            <a:pPr marL="171450" indent="-171450">
              <a:buFont typeface="Arial" panose="020B0604020202020204" pitchFamily="34" charset="0"/>
              <a:buChar char="•"/>
            </a:pPr>
            <a:r>
              <a:rPr lang="en-GB" dirty="0"/>
              <a:t>Single-clause sentences that pithily sum up the problem: </a:t>
            </a:r>
            <a:r>
              <a:rPr lang="en-GB" i="1" dirty="0"/>
              <a:t>‘Our leadership </a:t>
            </a:r>
            <a:r>
              <a:rPr lang="en-GB" i="1" u="sng" dirty="0"/>
              <a:t>has failed </a:t>
            </a:r>
            <a:r>
              <a:rPr lang="en-GB" i="1" dirty="0"/>
              <a:t>us.’</a:t>
            </a:r>
          </a:p>
          <a:p>
            <a:pPr marL="171450" indent="-171450">
              <a:buFont typeface="Arial" panose="020B0604020202020204" pitchFamily="34" charset="0"/>
              <a:buChar char="•"/>
            </a:pPr>
            <a:r>
              <a:rPr lang="en-GB" dirty="0"/>
              <a:t>Deliberate repetition of the same or similar pattern in successive clauses (anaphora) to emphasise ideas: </a:t>
            </a:r>
            <a:r>
              <a:rPr lang="en-GB" i="1" dirty="0"/>
              <a:t>‘I </a:t>
            </a:r>
            <a:r>
              <a:rPr lang="en-GB" i="1" u="sng" dirty="0"/>
              <a:t>don’t want </a:t>
            </a:r>
            <a:r>
              <a:rPr lang="en-GB" i="1" dirty="0"/>
              <a:t>your hope. I </a:t>
            </a:r>
            <a:r>
              <a:rPr lang="en-GB" i="1" u="sng" dirty="0"/>
              <a:t>don’t want </a:t>
            </a:r>
            <a:r>
              <a:rPr lang="en-GB" i="1" dirty="0"/>
              <a:t>you to be hopeful. </a:t>
            </a:r>
            <a:r>
              <a:rPr lang="en-GB" i="1" u="sng" dirty="0"/>
              <a:t>I want </a:t>
            </a:r>
            <a:r>
              <a:rPr lang="en-GB" i="1" dirty="0"/>
              <a:t>you to panic…’; ‘you have ignored us…you will ignore us’; ‘we have run out of…we are running out of…</a:t>
            </a:r>
          </a:p>
          <a:p>
            <a:pPr marL="171450" indent="-171450">
              <a:buFont typeface="Arial" panose="020B0604020202020204" pitchFamily="34" charset="0"/>
              <a:buChar char="•"/>
            </a:pPr>
            <a:r>
              <a:rPr lang="en-GB" i="0" dirty="0"/>
              <a:t>Choice of modal verbs that express certainty or emphasise the need for urgent action: </a:t>
            </a:r>
            <a:r>
              <a:rPr lang="en-GB" i="1" dirty="0"/>
              <a:t>‘you </a:t>
            </a:r>
            <a:r>
              <a:rPr lang="en-GB" i="1" u="sng" dirty="0"/>
              <a:t>will</a:t>
            </a:r>
            <a:r>
              <a:rPr lang="en-GB" i="1" dirty="0"/>
              <a:t> ignore us…young people </a:t>
            </a:r>
            <a:r>
              <a:rPr lang="en-GB" i="1" u="sng" dirty="0"/>
              <a:t>must</a:t>
            </a:r>
            <a:r>
              <a:rPr lang="en-GB" i="1" dirty="0"/>
              <a:t>… we </a:t>
            </a:r>
            <a:r>
              <a:rPr lang="en-GB" i="1" u="sng" dirty="0"/>
              <a:t>need</a:t>
            </a:r>
            <a:r>
              <a:rPr lang="en-GB" i="1" dirty="0"/>
              <a:t> to… </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38A1B173-494A-4405-BE01-BFC9AEC53747}" type="slidenum">
              <a:rPr lang="en-GB" smtClean="0"/>
              <a:pPr/>
              <a:t>3</a:t>
            </a:fld>
            <a:endParaRPr lang="en-GB" dirty="0"/>
          </a:p>
        </p:txBody>
      </p:sp>
    </p:spTree>
    <p:extLst>
      <p:ext uri="{BB962C8B-B14F-4D97-AF65-F5344CB8AC3E}">
        <p14:creationId xmlns:p14="http://schemas.microsoft.com/office/powerpoint/2010/main" val="414946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You can support discussion by focusing on the intention of the speech-maker and the likely reaction of the audience, using appropriate vocabulary, for example:</a:t>
            </a:r>
          </a:p>
          <a:p>
            <a:pPr marL="171450" indent="-171450">
              <a:buFont typeface="Wingdings" panose="05000000000000000000" pitchFamily="2" charset="2"/>
              <a:buChar char="§"/>
            </a:pPr>
            <a:r>
              <a:rPr lang="en-GB" i="0" dirty="0"/>
              <a:t>By linking together the behaviour of world leaders towards young people in the past and their likely behaviour in the future, Greta wants to stress that young people must take control now.</a:t>
            </a:r>
          </a:p>
          <a:p>
            <a:pPr marL="171450" indent="-171450">
              <a:buFont typeface="Wingdings" panose="05000000000000000000" pitchFamily="2" charset="2"/>
              <a:buChar char="§"/>
            </a:pPr>
            <a:r>
              <a:rPr lang="en-GB" i="0" dirty="0"/>
              <a:t>By linking together the idea of making excuses and time wasting, Greta is laying blame on world leaders and warning that they can’t afford to keep ignoring the problem. She wants to stress the urgency of the problem.</a:t>
            </a:r>
          </a:p>
          <a:p>
            <a:pPr marL="171450" indent="-171450">
              <a:buFont typeface="Wingdings" panose="05000000000000000000" pitchFamily="2" charset="2"/>
              <a:buChar char="§"/>
            </a:pPr>
            <a:r>
              <a:rPr lang="en-GB" i="0" dirty="0"/>
              <a:t>By linking together the idea of feeling angry with acting out of anger, Greta is turning a negative emotion into something more positive, as well as warning that if world leaders won’t do anything, then young people will.</a:t>
            </a:r>
          </a:p>
          <a:p>
            <a:pPr marL="171450" indent="-171450">
              <a:buFont typeface="Wingdings" panose="05000000000000000000" pitchFamily="2" charset="2"/>
              <a:buChar char="§"/>
            </a:pPr>
            <a:r>
              <a:rPr lang="en-GB" i="0" dirty="0"/>
              <a:t>Similarly, Greta links together the idea of feeling panic with taking action, stressing that measures can be taken to combat climate change and that action needs to be immediate.</a:t>
            </a:r>
          </a:p>
          <a:p>
            <a:pPr marL="0" indent="0">
              <a:buFont typeface="Wingdings" panose="05000000000000000000" pitchFamily="2" charset="2"/>
              <a:buNone/>
            </a:pPr>
            <a:r>
              <a:rPr lang="en-GB" i="0" dirty="0"/>
              <a:t>You can stress the logical connections between each of the clauses in each sentence, where ‘and’ serves to emphasise how one thing follows directly from another or leads directly to another. You can reinforce this by experimenting with changing the order of clauses and noting the effect on meaning, for example:</a:t>
            </a:r>
          </a:p>
          <a:p>
            <a:pPr marL="0" indent="0">
              <a:buFont typeface="Wingdings" panose="05000000000000000000" pitchFamily="2" charset="2"/>
              <a:buNone/>
            </a:pPr>
            <a:r>
              <a:rPr lang="en-GB" i="1" dirty="0"/>
              <a:t>We are running out of time </a:t>
            </a:r>
            <a:r>
              <a:rPr lang="en-GB" b="1" i="1" dirty="0"/>
              <a:t>and</a:t>
            </a:r>
            <a:r>
              <a:rPr lang="en-GB" i="1" dirty="0"/>
              <a:t> we have run out of excuses</a:t>
            </a:r>
            <a:r>
              <a:rPr lang="en-GB" i="0" dirty="0"/>
              <a:t>: does this version sound as urgent as the original?</a:t>
            </a:r>
          </a:p>
          <a:p>
            <a:pPr marL="0" indent="0">
              <a:buFont typeface="Wingdings" panose="05000000000000000000" pitchFamily="2" charset="2"/>
              <a:buNone/>
            </a:pPr>
            <a:r>
              <a:rPr lang="en-GB" i="1" dirty="0"/>
              <a:t>I want you to act as if the house is on fire </a:t>
            </a:r>
            <a:r>
              <a:rPr lang="en-GB" b="1" i="1" dirty="0"/>
              <a:t>and</a:t>
            </a:r>
            <a:r>
              <a:rPr lang="en-GB" i="1" dirty="0"/>
              <a:t> panic</a:t>
            </a:r>
            <a:r>
              <a:rPr lang="en-GB" i="0" dirty="0"/>
              <a:t>: does this version sound as positive or constructive as the original?</a:t>
            </a:r>
          </a:p>
          <a:p>
            <a:pPr marL="0" indent="0">
              <a:buFont typeface="Wingdings" panose="05000000000000000000" pitchFamily="2" charset="2"/>
              <a:buNone/>
            </a:pPr>
            <a:endParaRPr lang="en-GB" i="0" dirty="0"/>
          </a:p>
          <a:p>
            <a:r>
              <a:rPr lang="en-GB" i="0" dirty="0"/>
              <a:t> </a:t>
            </a:r>
          </a:p>
        </p:txBody>
      </p:sp>
      <p:sp>
        <p:nvSpPr>
          <p:cNvPr id="4" name="Slide Number Placeholder 3"/>
          <p:cNvSpPr>
            <a:spLocks noGrp="1"/>
          </p:cNvSpPr>
          <p:nvPr>
            <p:ph type="sldNum" sz="quarter" idx="10"/>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3624302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You can use the further examples from Thunberg’s speeches to reinforce the two broad effects of co-ordination, to link or contrast ideas.</a:t>
            </a:r>
          </a:p>
          <a:p>
            <a:r>
              <a:rPr lang="en-GB" i="0" dirty="0"/>
              <a:t>You can invite students to experiment with substituting other co-ordinating conjunctions and evaluating impact on meaning, for example by displaying different clauses and a list of conjunctions and trying out different matches. Items on a grid might be:</a:t>
            </a:r>
          </a:p>
          <a:p>
            <a:endParaRPr lang="en-GB" i="0" dirty="0"/>
          </a:p>
          <a:p>
            <a:r>
              <a:rPr lang="en-GB" i="0" dirty="0"/>
              <a:t>we are young people             </a:t>
            </a:r>
            <a:r>
              <a:rPr lang="en-GB" b="1" i="0" dirty="0"/>
              <a:t>and</a:t>
            </a:r>
            <a:r>
              <a:rPr lang="en-GB" i="0" dirty="0"/>
              <a:t>         we are unstoppable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b="0" i="0" u="none" strike="noStrike" kern="1200" dirty="0">
                <a:solidFill>
                  <a:schemeClr val="tx1"/>
                </a:solidFill>
                <a:effectLst/>
                <a:latin typeface="Arial" charset="0"/>
                <a:ea typeface="+mn-ea"/>
                <a:cs typeface="Arial" charset="0"/>
              </a:rPr>
              <a:t>we have made excuses          </a:t>
            </a:r>
            <a:r>
              <a:rPr lang="en-GB" sz="1200" b="1" i="0" u="none" strike="noStrike" kern="1200" dirty="0">
                <a:solidFill>
                  <a:schemeClr val="tx1"/>
                </a:solidFill>
                <a:effectLst/>
                <a:latin typeface="Arial" charset="0"/>
                <a:ea typeface="+mn-ea"/>
                <a:cs typeface="Arial" charset="0"/>
              </a:rPr>
              <a:t>but</a:t>
            </a:r>
            <a:r>
              <a:rPr lang="en-GB" sz="1200" b="0" i="0" u="none" strike="noStrike" kern="1200" dirty="0">
                <a:solidFill>
                  <a:schemeClr val="tx1"/>
                </a:solidFill>
                <a:effectLst/>
                <a:latin typeface="Arial" charset="0"/>
                <a:ea typeface="+mn-ea"/>
                <a:cs typeface="Arial" charset="0"/>
              </a:rPr>
              <a:t>          we are running out of time</a:t>
            </a:r>
          </a:p>
          <a:p>
            <a:r>
              <a:rPr lang="en-GB" i="0" dirty="0"/>
              <a:t>we are angry                          </a:t>
            </a:r>
            <a:r>
              <a:rPr lang="en-GB" b="1" i="0" dirty="0"/>
              <a:t>so            </a:t>
            </a:r>
            <a:r>
              <a:rPr lang="en-GB" b="0" i="0" dirty="0"/>
              <a:t>we need to act now</a:t>
            </a:r>
          </a:p>
          <a:p>
            <a:r>
              <a:rPr lang="en-GB" i="0" dirty="0"/>
              <a:t>we are the future              </a:t>
            </a:r>
            <a:r>
              <a:rPr lang="en-GB" b="1" i="0" dirty="0"/>
              <a:t>(and) yet      </a:t>
            </a:r>
            <a:r>
              <a:rPr lang="en-GB" i="0" dirty="0"/>
              <a:t>you have ignored us</a:t>
            </a:r>
          </a:p>
          <a:p>
            <a:r>
              <a:rPr lang="en-GB" i="0" dirty="0"/>
              <a:t>                                               </a:t>
            </a:r>
            <a:r>
              <a:rPr lang="en-GB" b="1" i="0" dirty="0"/>
              <a:t>for</a:t>
            </a:r>
          </a:p>
        </p:txBody>
      </p:sp>
      <p:sp>
        <p:nvSpPr>
          <p:cNvPr id="4" name="Slide Number Placeholder 3"/>
          <p:cNvSpPr>
            <a:spLocks noGrp="1"/>
          </p:cNvSpPr>
          <p:nvPr>
            <p:ph type="sldNum" sz="quarter" idx="10"/>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998552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baseline="0" dirty="0"/>
              <a:t>You can use this more extended example of Greta Thunberg’s speech-making to consolidate understanding of how co-ordination can be used to emphasise the links or contrasts between ideas.</a:t>
            </a:r>
            <a:endParaRPr lang="en-GB" i="0"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2213279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1238015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fi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fif"/><Relationship Id="rId4" Type="http://schemas.openxmlformats.org/officeDocument/2006/relationships/image" Target="../media/image3.jfi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6.jfi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2308324"/>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Linking and contrasting statements in a speech using co-ordinated clauses</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065" y="170993"/>
            <a:ext cx="9144000" cy="1055077"/>
          </a:xfrm>
        </p:spPr>
        <p:txBody>
          <a:bodyPr>
            <a:noAutofit/>
          </a:bodyPr>
          <a:lstStyle/>
          <a:p>
            <a:r>
              <a:rPr lang="en-GB" sz="3600" dirty="0">
                <a:solidFill>
                  <a:schemeClr val="bg2"/>
                </a:solidFill>
                <a:effectLst>
                  <a:outerShdw blurRad="38100" dist="38100" dir="2700000" algn="tl">
                    <a:srgbClr val="000000">
                      <a:alpha val="43137"/>
                    </a:srgbClr>
                  </a:outerShdw>
                </a:effectLst>
              </a:rPr>
              <a:t>Noticing details in a text</a:t>
            </a:r>
          </a:p>
        </p:txBody>
      </p:sp>
      <p:sp>
        <p:nvSpPr>
          <p:cNvPr id="7" name="Rounded Rectangle 6"/>
          <p:cNvSpPr/>
          <p:nvPr/>
        </p:nvSpPr>
        <p:spPr>
          <a:xfrm>
            <a:off x="6287352" y="3753842"/>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8" name="Rounded Rectangle 5">
            <a:extLst>
              <a:ext uri="{FF2B5EF4-FFF2-40B4-BE49-F238E27FC236}">
                <a16:creationId xmlns:a16="http://schemas.microsoft.com/office/drawing/2014/main" id="{46A34675-8F76-42B9-BFAC-B924C3A44745}"/>
              </a:ext>
            </a:extLst>
          </p:cNvPr>
          <p:cNvSpPr/>
          <p:nvPr/>
        </p:nvSpPr>
        <p:spPr>
          <a:xfrm>
            <a:off x="467108" y="1236851"/>
            <a:ext cx="1480950" cy="391949"/>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dirty="0">
                <a:solidFill>
                  <a:schemeClr val="tx1"/>
                </a:solidFill>
              </a:rPr>
              <a:t>Examples</a:t>
            </a:r>
          </a:p>
        </p:txBody>
      </p:sp>
      <p:sp>
        <p:nvSpPr>
          <p:cNvPr id="10" name="Rounded Rectangle 9"/>
          <p:cNvSpPr/>
          <p:nvPr/>
        </p:nvSpPr>
        <p:spPr>
          <a:xfrm>
            <a:off x="6871718" y="453107"/>
            <a:ext cx="166647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Authentic text</a:t>
            </a:r>
          </a:p>
        </p:txBody>
      </p:sp>
      <p:pic>
        <p:nvPicPr>
          <p:cNvPr id="14" name="Picture 13">
            <a:extLst>
              <a:ext uri="{FF2B5EF4-FFF2-40B4-BE49-F238E27FC236}">
                <a16:creationId xmlns:a16="http://schemas.microsoft.com/office/drawing/2014/main" id="{C166E60F-D8A5-4BA9-B44D-E45AF2292E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5065" y="1096911"/>
            <a:ext cx="3960875" cy="2512611"/>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8087FBA1-7023-4EB0-8C07-6BC360B2FA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0896" y="4365104"/>
            <a:ext cx="3960875" cy="2266069"/>
          </a:xfrm>
          <a:prstGeom prst="rect">
            <a:avLst/>
          </a:prstGeom>
        </p:spPr>
      </p:pic>
      <p:pic>
        <p:nvPicPr>
          <p:cNvPr id="17" name="Picture 16">
            <a:extLst>
              <a:ext uri="{FF2B5EF4-FFF2-40B4-BE49-F238E27FC236}">
                <a16:creationId xmlns:a16="http://schemas.microsoft.com/office/drawing/2014/main" id="{DC3CACF1-AEDA-4AFB-92AF-22C0A1EADFB5}"/>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08583" y="1712914"/>
            <a:ext cx="3960876" cy="2446912"/>
          </a:xfrm>
          <a:prstGeom prst="rect">
            <a:avLst/>
          </a:prstGeom>
        </p:spPr>
      </p:pic>
      <p:sp>
        <p:nvSpPr>
          <p:cNvPr id="18" name="TextBox 17">
            <a:extLst>
              <a:ext uri="{FF2B5EF4-FFF2-40B4-BE49-F238E27FC236}">
                <a16:creationId xmlns:a16="http://schemas.microsoft.com/office/drawing/2014/main" id="{53A388AF-8A14-448D-9D09-6DE44F53F7EC}"/>
              </a:ext>
            </a:extLst>
          </p:cNvPr>
          <p:cNvSpPr txBox="1"/>
          <p:nvPr/>
        </p:nvSpPr>
        <p:spPr>
          <a:xfrm>
            <a:off x="4918857" y="4205476"/>
            <a:ext cx="4112702" cy="2585323"/>
          </a:xfrm>
          <a:prstGeom prst="rect">
            <a:avLst/>
          </a:prstGeom>
          <a:noFill/>
        </p:spPr>
        <p:txBody>
          <a:bodyPr wrap="square" rtlCol="0">
            <a:spAutoFit/>
          </a:bodyPr>
          <a:lstStyle/>
          <a:p>
            <a:r>
              <a:rPr lang="en-GB" dirty="0"/>
              <a:t>Read aloud these extracts from speeches about climate change made by Greta </a:t>
            </a:r>
            <a:r>
              <a:rPr lang="en-GB" dirty="0" err="1"/>
              <a:t>Thunburg</a:t>
            </a:r>
            <a:r>
              <a:rPr lang="en-GB" dirty="0"/>
              <a:t> to world leaders. </a:t>
            </a:r>
          </a:p>
          <a:p>
            <a:pPr marL="285750" indent="-285750">
              <a:buFont typeface="Wingdings" panose="05000000000000000000" pitchFamily="2" charset="2"/>
              <a:buChar char="§"/>
            </a:pPr>
            <a:r>
              <a:rPr lang="en-GB" dirty="0"/>
              <a:t>What does she want her audience to think, feel or do? </a:t>
            </a:r>
          </a:p>
          <a:p>
            <a:pPr marL="285750" indent="-285750">
              <a:buFont typeface="Wingdings" panose="05000000000000000000" pitchFamily="2" charset="2"/>
              <a:buChar char="§"/>
            </a:pPr>
            <a:r>
              <a:rPr lang="en-GB" dirty="0"/>
              <a:t>Which sentences do you think are the most powerful in getting across her message?</a:t>
            </a:r>
          </a:p>
          <a:p>
            <a:endParaRPr lang="en-GB" dirty="0"/>
          </a:p>
        </p:txBody>
      </p:sp>
      <p:sp>
        <p:nvSpPr>
          <p:cNvPr id="19" name="Rounded Rectangle 8">
            <a:extLst>
              <a:ext uri="{FF2B5EF4-FFF2-40B4-BE49-F238E27FC236}">
                <a16:creationId xmlns:a16="http://schemas.microsoft.com/office/drawing/2014/main" id="{6B54ED6E-9C32-4CD7-B126-168C89F9E29B}"/>
              </a:ext>
            </a:extLst>
          </p:cNvPr>
          <p:cNvSpPr/>
          <p:nvPr/>
        </p:nvSpPr>
        <p:spPr>
          <a:xfrm>
            <a:off x="7231757" y="6290384"/>
            <a:ext cx="946393" cy="490847"/>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Links</a:t>
            </a:r>
          </a:p>
        </p:txBody>
      </p:sp>
    </p:spTree>
    <p:extLst>
      <p:ext uri="{BB962C8B-B14F-4D97-AF65-F5344CB8AC3E}">
        <p14:creationId xmlns:p14="http://schemas.microsoft.com/office/powerpoint/2010/main" val="237314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2299" y="4757347"/>
            <a:ext cx="8614400" cy="1754326"/>
          </a:xfrm>
          <a:prstGeom prst="rect">
            <a:avLst/>
          </a:prstGeom>
          <a:noFill/>
          <a:ln>
            <a:solidFill>
              <a:schemeClr val="tx1"/>
            </a:solidFill>
          </a:ln>
        </p:spPr>
        <p:txBody>
          <a:bodyPr wrap="square" rtlCol="0">
            <a:spAutoFit/>
          </a:bodyPr>
          <a:lstStyle/>
          <a:p>
            <a:r>
              <a:rPr lang="en-GB" dirty="0"/>
              <a:t>Choose the sentence that you think is the most powerful in conveying the message about climate change to world leaders.</a:t>
            </a:r>
          </a:p>
          <a:p>
            <a:endParaRPr lang="en-GB" dirty="0"/>
          </a:p>
          <a:p>
            <a:r>
              <a:rPr lang="en-GB" dirty="0"/>
              <a:t>Explain which two ideas are closely linked in this sentence, using </a:t>
            </a:r>
            <a:r>
              <a:rPr lang="en-GB" i="1" dirty="0">
                <a:solidFill>
                  <a:srgbClr val="FF0000"/>
                </a:solidFill>
              </a:rPr>
              <a:t>and</a:t>
            </a:r>
            <a:r>
              <a:rPr lang="en-GB" i="1" dirty="0"/>
              <a:t>.</a:t>
            </a:r>
            <a:r>
              <a:rPr lang="en-GB" dirty="0"/>
              <a:t> Why does Greta link these ideas together? What does she want listeners to think, feel or do?</a:t>
            </a:r>
          </a:p>
          <a:p>
            <a:endParaRPr lang="en-GB" dirty="0"/>
          </a:p>
        </p:txBody>
      </p:sp>
      <p:sp>
        <p:nvSpPr>
          <p:cNvPr id="5" name="TextBox 4"/>
          <p:cNvSpPr txBox="1"/>
          <p:nvPr/>
        </p:nvSpPr>
        <p:spPr>
          <a:xfrm>
            <a:off x="7380312" y="4581128"/>
            <a:ext cx="184731" cy="369332"/>
          </a:xfrm>
          <a:prstGeom prst="rect">
            <a:avLst/>
          </a:prstGeom>
          <a:noFill/>
        </p:spPr>
        <p:txBody>
          <a:bodyPr wrap="none" rtlCol="0">
            <a:spAutoFit/>
          </a:bodyPr>
          <a:lstStyle/>
          <a:p>
            <a:endParaRPr lang="en-GB" dirty="0"/>
          </a:p>
        </p:txBody>
      </p:sp>
      <p:sp>
        <p:nvSpPr>
          <p:cNvPr id="2" name="Rectangle 1">
            <a:extLst>
              <a:ext uri="{FF2B5EF4-FFF2-40B4-BE49-F238E27FC236}">
                <a16:creationId xmlns:a16="http://schemas.microsoft.com/office/drawing/2014/main" id="{EA8E0363-8F9D-49D9-BFF6-BA614B611EE6}"/>
              </a:ext>
            </a:extLst>
          </p:cNvPr>
          <p:cNvSpPr/>
          <p:nvPr/>
        </p:nvSpPr>
        <p:spPr>
          <a:xfrm>
            <a:off x="522036" y="476672"/>
            <a:ext cx="5057795" cy="646331"/>
          </a:xfrm>
          <a:prstGeom prst="rect">
            <a:avLst/>
          </a:prstGeom>
        </p:spPr>
        <p:txBody>
          <a:bodyPr wrap="none">
            <a:spAutoFit/>
          </a:bodyPr>
          <a:lstStyle/>
          <a:p>
            <a:r>
              <a:rPr lang="en-GB" sz="3600" dirty="0">
                <a:solidFill>
                  <a:schemeClr val="bg2"/>
                </a:solidFill>
                <a:effectLst>
                  <a:outerShdw blurRad="38100" dist="38100" dir="2700000" algn="tl">
                    <a:srgbClr val="000000">
                      <a:alpha val="43137"/>
                    </a:srgbClr>
                  </a:outerShdw>
                </a:effectLst>
              </a:rPr>
              <a:t>Noticing details in a text</a:t>
            </a:r>
            <a:endParaRPr lang="en-GB" sz="3600" dirty="0"/>
          </a:p>
        </p:txBody>
      </p:sp>
      <p:sp>
        <p:nvSpPr>
          <p:cNvPr id="11" name="TextBox 10">
            <a:extLst>
              <a:ext uri="{FF2B5EF4-FFF2-40B4-BE49-F238E27FC236}">
                <a16:creationId xmlns:a16="http://schemas.microsoft.com/office/drawing/2014/main" id="{44C21F0D-0D4D-4261-955B-73054A1D737B}"/>
              </a:ext>
            </a:extLst>
          </p:cNvPr>
          <p:cNvSpPr txBox="1"/>
          <p:nvPr/>
        </p:nvSpPr>
        <p:spPr>
          <a:xfrm>
            <a:off x="147911" y="1652051"/>
            <a:ext cx="6419824" cy="369332"/>
          </a:xfrm>
          <a:prstGeom prst="rect">
            <a:avLst/>
          </a:prstGeom>
          <a:solidFill>
            <a:srgbClr val="D5EFFF"/>
          </a:solidFill>
          <a:ln>
            <a:solidFill>
              <a:schemeClr val="tx1"/>
            </a:solidFill>
          </a:ln>
        </p:spPr>
        <p:txBody>
          <a:bodyPr wrap="square" rtlCol="0">
            <a:spAutoFit/>
          </a:bodyPr>
          <a:lstStyle/>
          <a:p>
            <a:r>
              <a:rPr lang="en-GB" i="1" dirty="0"/>
              <a:t>You have ignored us in the past </a:t>
            </a:r>
            <a:r>
              <a:rPr lang="en-GB" i="1" dirty="0">
                <a:solidFill>
                  <a:srgbClr val="FF0000"/>
                </a:solidFill>
              </a:rPr>
              <a:t>and</a:t>
            </a:r>
            <a:r>
              <a:rPr lang="en-GB" i="1" dirty="0"/>
              <a:t> you will ignore us again. </a:t>
            </a:r>
          </a:p>
        </p:txBody>
      </p:sp>
      <p:sp>
        <p:nvSpPr>
          <p:cNvPr id="12" name="TextBox 11">
            <a:extLst>
              <a:ext uri="{FF2B5EF4-FFF2-40B4-BE49-F238E27FC236}">
                <a16:creationId xmlns:a16="http://schemas.microsoft.com/office/drawing/2014/main" id="{97D51F13-5BAB-4478-8E2C-2C9B262B08F4}"/>
              </a:ext>
            </a:extLst>
          </p:cNvPr>
          <p:cNvSpPr txBox="1"/>
          <p:nvPr/>
        </p:nvSpPr>
        <p:spPr>
          <a:xfrm>
            <a:off x="6817408" y="811979"/>
            <a:ext cx="2074952" cy="3416320"/>
          </a:xfrm>
          <a:prstGeom prst="rect">
            <a:avLst/>
          </a:prstGeom>
          <a:noFill/>
        </p:spPr>
        <p:txBody>
          <a:bodyPr wrap="square" rtlCol="0">
            <a:spAutoFit/>
          </a:bodyPr>
          <a:lstStyle/>
          <a:p>
            <a:r>
              <a:rPr lang="en-GB" dirty="0"/>
              <a:t>Read aloud again these sentences, emphasising the </a:t>
            </a:r>
            <a:r>
              <a:rPr lang="en-GB" dirty="0">
                <a:solidFill>
                  <a:srgbClr val="FF0000"/>
                </a:solidFill>
              </a:rPr>
              <a:t>co-ordinating conjunction, </a:t>
            </a:r>
            <a:r>
              <a:rPr lang="en-GB" i="1" dirty="0">
                <a:solidFill>
                  <a:srgbClr val="FF0000"/>
                </a:solidFill>
              </a:rPr>
              <a:t>and</a:t>
            </a:r>
            <a:r>
              <a:rPr lang="en-GB" dirty="0">
                <a:solidFill>
                  <a:srgbClr val="FF0000"/>
                </a:solidFill>
              </a:rPr>
              <a:t>.</a:t>
            </a:r>
          </a:p>
          <a:p>
            <a:endParaRPr lang="en-GB" dirty="0"/>
          </a:p>
          <a:p>
            <a:r>
              <a:rPr lang="en-GB" dirty="0"/>
              <a:t>The co-ordinating conjunction in these sentences is used to closely link the ideas in each clause.</a:t>
            </a:r>
          </a:p>
        </p:txBody>
      </p:sp>
      <p:sp>
        <p:nvSpPr>
          <p:cNvPr id="13" name="TextBox 12">
            <a:extLst>
              <a:ext uri="{FF2B5EF4-FFF2-40B4-BE49-F238E27FC236}">
                <a16:creationId xmlns:a16="http://schemas.microsoft.com/office/drawing/2014/main" id="{47F2D6E6-B668-4D16-93EF-DF1E1C675B6F}"/>
              </a:ext>
            </a:extLst>
          </p:cNvPr>
          <p:cNvSpPr txBox="1"/>
          <p:nvPr/>
        </p:nvSpPr>
        <p:spPr>
          <a:xfrm>
            <a:off x="147911" y="2283164"/>
            <a:ext cx="6419824" cy="369332"/>
          </a:xfrm>
          <a:prstGeom prst="rect">
            <a:avLst/>
          </a:prstGeom>
          <a:solidFill>
            <a:srgbClr val="D5EFFF"/>
          </a:solidFill>
          <a:ln>
            <a:solidFill>
              <a:schemeClr val="tx1"/>
            </a:solidFill>
          </a:ln>
        </p:spPr>
        <p:txBody>
          <a:bodyPr wrap="square" rtlCol="0">
            <a:spAutoFit/>
          </a:bodyPr>
          <a:lstStyle/>
          <a:p>
            <a:r>
              <a:rPr lang="en-GB" i="1" dirty="0"/>
              <a:t>We have run out of excuses </a:t>
            </a:r>
            <a:r>
              <a:rPr lang="en-GB" i="1" dirty="0">
                <a:solidFill>
                  <a:srgbClr val="FF0000"/>
                </a:solidFill>
              </a:rPr>
              <a:t>and</a:t>
            </a:r>
            <a:r>
              <a:rPr lang="en-GB" i="1" dirty="0"/>
              <a:t> we are running out of time. </a:t>
            </a:r>
          </a:p>
        </p:txBody>
      </p:sp>
      <p:sp>
        <p:nvSpPr>
          <p:cNvPr id="14" name="TextBox 13">
            <a:extLst>
              <a:ext uri="{FF2B5EF4-FFF2-40B4-BE49-F238E27FC236}">
                <a16:creationId xmlns:a16="http://schemas.microsoft.com/office/drawing/2014/main" id="{02D387A9-CF55-4D84-B224-E104E2F99C00}"/>
              </a:ext>
            </a:extLst>
          </p:cNvPr>
          <p:cNvSpPr txBox="1"/>
          <p:nvPr/>
        </p:nvSpPr>
        <p:spPr>
          <a:xfrm>
            <a:off x="147911" y="2941088"/>
            <a:ext cx="6419824" cy="369332"/>
          </a:xfrm>
          <a:prstGeom prst="rect">
            <a:avLst/>
          </a:prstGeom>
          <a:solidFill>
            <a:srgbClr val="D5EFFF"/>
          </a:solidFill>
          <a:ln>
            <a:solidFill>
              <a:schemeClr val="tx1"/>
            </a:solidFill>
          </a:ln>
        </p:spPr>
        <p:txBody>
          <a:bodyPr wrap="square" rtlCol="0">
            <a:spAutoFit/>
          </a:bodyPr>
          <a:lstStyle/>
          <a:p>
            <a:r>
              <a:rPr lang="en-GB" i="1" dirty="0"/>
              <a:t>We need to get angry, </a:t>
            </a:r>
            <a:r>
              <a:rPr lang="en-GB" i="1" dirty="0">
                <a:solidFill>
                  <a:srgbClr val="FF0000"/>
                </a:solidFill>
              </a:rPr>
              <a:t>and</a:t>
            </a:r>
            <a:r>
              <a:rPr lang="en-GB" i="1" dirty="0"/>
              <a:t> transform that anger into action. </a:t>
            </a:r>
          </a:p>
        </p:txBody>
      </p:sp>
      <p:sp>
        <p:nvSpPr>
          <p:cNvPr id="15" name="TextBox 14">
            <a:extLst>
              <a:ext uri="{FF2B5EF4-FFF2-40B4-BE49-F238E27FC236}">
                <a16:creationId xmlns:a16="http://schemas.microsoft.com/office/drawing/2014/main" id="{E2655362-A728-4523-833A-3F86167C3FF8}"/>
              </a:ext>
            </a:extLst>
          </p:cNvPr>
          <p:cNvSpPr txBox="1"/>
          <p:nvPr/>
        </p:nvSpPr>
        <p:spPr>
          <a:xfrm>
            <a:off x="152095" y="3607216"/>
            <a:ext cx="6419824" cy="369332"/>
          </a:xfrm>
          <a:prstGeom prst="rect">
            <a:avLst/>
          </a:prstGeom>
          <a:solidFill>
            <a:srgbClr val="D5EFFF"/>
          </a:solidFill>
          <a:ln>
            <a:solidFill>
              <a:schemeClr val="tx1"/>
            </a:solidFill>
          </a:ln>
        </p:spPr>
        <p:txBody>
          <a:bodyPr wrap="square" rtlCol="0">
            <a:spAutoFit/>
          </a:bodyPr>
          <a:lstStyle/>
          <a:p>
            <a:r>
              <a:rPr lang="en-GB" i="1" dirty="0"/>
              <a:t>I want you to panic…</a:t>
            </a:r>
            <a:r>
              <a:rPr lang="en-GB" i="1" dirty="0">
                <a:solidFill>
                  <a:srgbClr val="FF0000"/>
                </a:solidFill>
              </a:rPr>
              <a:t>and </a:t>
            </a:r>
            <a:r>
              <a:rPr lang="en-GB" i="1" dirty="0"/>
              <a:t>act as if the house is on fire. </a:t>
            </a:r>
          </a:p>
        </p:txBody>
      </p:sp>
      <p:sp>
        <p:nvSpPr>
          <p:cNvPr id="16" name="Rounded Rectangle 6">
            <a:extLst>
              <a:ext uri="{FF2B5EF4-FFF2-40B4-BE49-F238E27FC236}">
                <a16:creationId xmlns:a16="http://schemas.microsoft.com/office/drawing/2014/main" id="{EF429023-280B-446C-A5DE-49ED13848DBA}"/>
              </a:ext>
            </a:extLst>
          </p:cNvPr>
          <p:cNvSpPr/>
          <p:nvPr/>
        </p:nvSpPr>
        <p:spPr>
          <a:xfrm>
            <a:off x="1578957" y="4228299"/>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dirty="0">
                <a:solidFill>
                  <a:schemeClr val="tx1"/>
                </a:solidFill>
              </a:rPr>
              <a:t>Discussion</a:t>
            </a:r>
          </a:p>
        </p:txBody>
      </p:sp>
      <p:sp>
        <p:nvSpPr>
          <p:cNvPr id="17" name="Rounded Rectangle 8">
            <a:extLst>
              <a:ext uri="{FF2B5EF4-FFF2-40B4-BE49-F238E27FC236}">
                <a16:creationId xmlns:a16="http://schemas.microsoft.com/office/drawing/2014/main" id="{91F40BBB-DD97-44D1-AAE3-AFD5390960DA}"/>
              </a:ext>
            </a:extLst>
          </p:cNvPr>
          <p:cNvSpPr/>
          <p:nvPr/>
        </p:nvSpPr>
        <p:spPr>
          <a:xfrm>
            <a:off x="4677927" y="4230788"/>
            <a:ext cx="946393"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Links</a:t>
            </a:r>
          </a:p>
        </p:txBody>
      </p:sp>
      <p:sp>
        <p:nvSpPr>
          <p:cNvPr id="18" name="Rounded Rectangle 5">
            <a:extLst>
              <a:ext uri="{FF2B5EF4-FFF2-40B4-BE49-F238E27FC236}">
                <a16:creationId xmlns:a16="http://schemas.microsoft.com/office/drawing/2014/main" id="{AF362CE0-55B9-4F93-9CC0-789359F5A327}"/>
              </a:ext>
            </a:extLst>
          </p:cNvPr>
          <p:cNvSpPr/>
          <p:nvPr/>
        </p:nvSpPr>
        <p:spPr>
          <a:xfrm>
            <a:off x="251640" y="1099183"/>
            <a:ext cx="1601692" cy="399402"/>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dirty="0">
                <a:solidFill>
                  <a:schemeClr val="tx1"/>
                </a:solidFill>
              </a:rPr>
              <a:t>Examples</a:t>
            </a:r>
          </a:p>
        </p:txBody>
      </p:sp>
      <p:sp>
        <p:nvSpPr>
          <p:cNvPr id="19" name="Rounded Rectangle 9">
            <a:extLst>
              <a:ext uri="{FF2B5EF4-FFF2-40B4-BE49-F238E27FC236}">
                <a16:creationId xmlns:a16="http://schemas.microsoft.com/office/drawing/2014/main" id="{FD4307FA-368C-47FD-9491-82C9B864C549}"/>
              </a:ext>
            </a:extLst>
          </p:cNvPr>
          <p:cNvSpPr/>
          <p:nvPr/>
        </p:nvSpPr>
        <p:spPr>
          <a:xfrm>
            <a:off x="4791083" y="1123003"/>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Authentic text</a:t>
            </a:r>
          </a:p>
        </p:txBody>
      </p:sp>
    </p:spTree>
    <p:extLst>
      <p:ext uri="{BB962C8B-B14F-4D97-AF65-F5344CB8AC3E}">
        <p14:creationId xmlns:p14="http://schemas.microsoft.com/office/powerpoint/2010/main" val="3497816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1864" y="5268500"/>
            <a:ext cx="8614400" cy="923330"/>
          </a:xfrm>
          <a:prstGeom prst="rect">
            <a:avLst/>
          </a:prstGeom>
          <a:noFill/>
          <a:ln>
            <a:solidFill>
              <a:schemeClr val="tx1"/>
            </a:solidFill>
          </a:ln>
        </p:spPr>
        <p:txBody>
          <a:bodyPr wrap="square" rtlCol="0">
            <a:spAutoFit/>
          </a:bodyPr>
          <a:lstStyle/>
          <a:p>
            <a:r>
              <a:rPr lang="en-GB" dirty="0"/>
              <a:t>The co-ordinating conjunctions in these sentences (</a:t>
            </a:r>
            <a:r>
              <a:rPr lang="en-GB" i="1" dirty="0">
                <a:solidFill>
                  <a:srgbClr val="FF0000"/>
                </a:solidFill>
              </a:rPr>
              <a:t>and, yet</a:t>
            </a:r>
            <a:r>
              <a:rPr lang="en-GB" dirty="0"/>
              <a:t>) are used to:</a:t>
            </a:r>
          </a:p>
          <a:p>
            <a:pPr marL="285750" indent="-285750">
              <a:buFont typeface="Wingdings" panose="05000000000000000000" pitchFamily="2" charset="2"/>
              <a:buChar char="§"/>
            </a:pPr>
            <a:r>
              <a:rPr lang="en-GB" dirty="0"/>
              <a:t>closely link ideas in different clauses      (you could also use </a:t>
            </a:r>
            <a:r>
              <a:rPr lang="en-GB" i="1" dirty="0">
                <a:solidFill>
                  <a:srgbClr val="FF0000"/>
                </a:solidFill>
              </a:rPr>
              <a:t>for, so)</a:t>
            </a:r>
          </a:p>
          <a:p>
            <a:pPr marL="285750" indent="-285750">
              <a:buFont typeface="Wingdings" panose="05000000000000000000" pitchFamily="2" charset="2"/>
              <a:buChar char="§"/>
            </a:pPr>
            <a:r>
              <a:rPr lang="en-GB" dirty="0"/>
              <a:t>contrast ideas in different clauses           (you could also use </a:t>
            </a:r>
            <a:r>
              <a:rPr lang="en-GB" i="1" dirty="0">
                <a:solidFill>
                  <a:srgbClr val="FF0000"/>
                </a:solidFill>
              </a:rPr>
              <a:t>but, or)</a:t>
            </a:r>
          </a:p>
        </p:txBody>
      </p:sp>
      <p:sp>
        <p:nvSpPr>
          <p:cNvPr id="5" name="TextBox 4"/>
          <p:cNvSpPr txBox="1"/>
          <p:nvPr/>
        </p:nvSpPr>
        <p:spPr>
          <a:xfrm>
            <a:off x="7380312" y="4581128"/>
            <a:ext cx="184731" cy="369332"/>
          </a:xfrm>
          <a:prstGeom prst="rect">
            <a:avLst/>
          </a:prstGeom>
          <a:noFill/>
        </p:spPr>
        <p:txBody>
          <a:bodyPr wrap="none" rtlCol="0">
            <a:spAutoFit/>
          </a:bodyPr>
          <a:lstStyle/>
          <a:p>
            <a:endParaRPr lang="en-GB" dirty="0"/>
          </a:p>
        </p:txBody>
      </p:sp>
      <p:sp>
        <p:nvSpPr>
          <p:cNvPr id="6" name="TextBox 5"/>
          <p:cNvSpPr txBox="1"/>
          <p:nvPr/>
        </p:nvSpPr>
        <p:spPr>
          <a:xfrm>
            <a:off x="273920" y="3777508"/>
            <a:ext cx="5195688" cy="923330"/>
          </a:xfrm>
          <a:prstGeom prst="rect">
            <a:avLst/>
          </a:prstGeom>
          <a:solidFill>
            <a:srgbClr val="D5EFFF"/>
          </a:solidFill>
          <a:ln>
            <a:solidFill>
              <a:schemeClr val="tx1"/>
            </a:solidFill>
          </a:ln>
        </p:spPr>
        <p:txBody>
          <a:bodyPr wrap="square" rtlCol="0">
            <a:spAutoFit/>
          </a:bodyPr>
          <a:lstStyle/>
          <a:p>
            <a:r>
              <a:rPr lang="en-GB" dirty="0"/>
              <a:t>Which two ideas are contrasted in this sentence,</a:t>
            </a:r>
          </a:p>
          <a:p>
            <a:r>
              <a:rPr lang="en-GB" dirty="0"/>
              <a:t>using </a:t>
            </a:r>
            <a:r>
              <a:rPr lang="en-GB" i="1" dirty="0">
                <a:solidFill>
                  <a:srgbClr val="FF0000"/>
                </a:solidFill>
              </a:rPr>
              <a:t>and yet</a:t>
            </a:r>
            <a:r>
              <a:rPr lang="en-GB" dirty="0"/>
              <a:t>? Why does Greta contrast them? </a:t>
            </a:r>
          </a:p>
          <a:p>
            <a:r>
              <a:rPr lang="en-GB" dirty="0"/>
              <a:t>What does she want listeners to think, feel or do?</a:t>
            </a:r>
          </a:p>
        </p:txBody>
      </p:sp>
      <p:sp>
        <p:nvSpPr>
          <p:cNvPr id="9" name="TextBox 8"/>
          <p:cNvSpPr txBox="1"/>
          <p:nvPr/>
        </p:nvSpPr>
        <p:spPr>
          <a:xfrm>
            <a:off x="3282731" y="1725618"/>
            <a:ext cx="5472608" cy="923330"/>
          </a:xfrm>
          <a:prstGeom prst="rect">
            <a:avLst/>
          </a:prstGeom>
          <a:solidFill>
            <a:srgbClr val="D5EFFF"/>
          </a:solidFill>
          <a:ln>
            <a:solidFill>
              <a:schemeClr val="tx1"/>
            </a:solidFill>
          </a:ln>
        </p:spPr>
        <p:txBody>
          <a:bodyPr wrap="square" rtlCol="0">
            <a:spAutoFit/>
          </a:bodyPr>
          <a:lstStyle/>
          <a:p>
            <a:r>
              <a:rPr lang="en-GB" dirty="0"/>
              <a:t>Which two ideas are closely linked in this sentence, using </a:t>
            </a:r>
            <a:r>
              <a:rPr lang="en-GB" i="1" dirty="0">
                <a:solidFill>
                  <a:srgbClr val="FF0000"/>
                </a:solidFill>
              </a:rPr>
              <a:t>and</a:t>
            </a:r>
            <a:r>
              <a:rPr lang="en-GB" dirty="0"/>
              <a:t>? Why does Greta link them together? What does she want listeners to think, feel or do?</a:t>
            </a: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5599013" y="3033069"/>
            <a:ext cx="3289307" cy="194167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EA8E0363-8F9D-49D9-BFF6-BA614B611EE6}"/>
              </a:ext>
            </a:extLst>
          </p:cNvPr>
          <p:cNvSpPr/>
          <p:nvPr/>
        </p:nvSpPr>
        <p:spPr>
          <a:xfrm>
            <a:off x="522036" y="476672"/>
            <a:ext cx="5057795" cy="646331"/>
          </a:xfrm>
          <a:prstGeom prst="rect">
            <a:avLst/>
          </a:prstGeom>
        </p:spPr>
        <p:txBody>
          <a:bodyPr wrap="none">
            <a:spAutoFit/>
          </a:bodyPr>
          <a:lstStyle/>
          <a:p>
            <a:r>
              <a:rPr lang="en-GB" sz="3600" dirty="0">
                <a:solidFill>
                  <a:schemeClr val="bg2"/>
                </a:solidFill>
                <a:effectLst>
                  <a:outerShdw blurRad="38100" dist="38100" dir="2700000" algn="tl">
                    <a:srgbClr val="000000">
                      <a:alpha val="43137"/>
                    </a:srgbClr>
                  </a:outerShdw>
                </a:effectLst>
              </a:rPr>
              <a:t>Noticing details in a text</a:t>
            </a:r>
            <a:endParaRPr lang="en-GB" sz="3600" dirty="0"/>
          </a:p>
        </p:txBody>
      </p:sp>
      <p:pic>
        <p:nvPicPr>
          <p:cNvPr id="7" name="Picture 6" descr="A picture containing game&#10;&#10;Description automatically generated">
            <a:extLst>
              <a:ext uri="{FF2B5EF4-FFF2-40B4-BE49-F238E27FC236}">
                <a16:creationId xmlns:a16="http://schemas.microsoft.com/office/drawing/2014/main" id="{D9CA4FA7-B88B-4CBE-B46C-BC6503851C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992" y="1432869"/>
            <a:ext cx="2847975" cy="1600200"/>
          </a:xfrm>
          <a:prstGeom prst="rect">
            <a:avLst/>
          </a:prstGeom>
        </p:spPr>
      </p:pic>
    </p:spTree>
    <p:extLst>
      <p:ext uri="{BB962C8B-B14F-4D97-AF65-F5344CB8AC3E}">
        <p14:creationId xmlns:p14="http://schemas.microsoft.com/office/powerpoint/2010/main" val="2744626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2284" y="1988840"/>
            <a:ext cx="8500196" cy="3970318"/>
          </a:xfrm>
          <a:prstGeom prst="rect">
            <a:avLst/>
          </a:prstGeom>
          <a:noFill/>
          <a:ln>
            <a:solidFill>
              <a:schemeClr val="tx1"/>
            </a:solidFill>
          </a:ln>
        </p:spPr>
        <p:txBody>
          <a:bodyPr wrap="square" rtlCol="0">
            <a:spAutoFit/>
          </a:bodyPr>
          <a:lstStyle/>
          <a:p>
            <a:r>
              <a:rPr lang="en-GB" dirty="0"/>
              <a:t>This is all wrong. I shouldn't be up here. I should be back in school on the other side of the ocean. </a:t>
            </a:r>
            <a:r>
              <a:rPr lang="en-GB" b="1" dirty="0">
                <a:solidFill>
                  <a:srgbClr val="FF0000"/>
                </a:solidFill>
              </a:rPr>
              <a:t>Yet</a:t>
            </a:r>
            <a:r>
              <a:rPr lang="en-GB" dirty="0"/>
              <a:t>, you all come to us young people for hope. How dare you!</a:t>
            </a:r>
          </a:p>
          <a:p>
            <a:r>
              <a:rPr lang="en-GB" dirty="0"/>
              <a:t>You have stolen my dreams and my childhood with your empty words </a:t>
            </a:r>
            <a:r>
              <a:rPr lang="en-GB" b="1" dirty="0">
                <a:solidFill>
                  <a:srgbClr val="FF0000"/>
                </a:solidFill>
              </a:rPr>
              <a:t>and yet </a:t>
            </a:r>
            <a:r>
              <a:rPr lang="en-GB" dirty="0"/>
              <a:t>I'm one of the lucky ones. People are suffering. People are dying. Entire ecosystems are collapsing. We are in the beginning of a mass extinction </a:t>
            </a:r>
            <a:r>
              <a:rPr lang="en-GB" b="1" dirty="0">
                <a:solidFill>
                  <a:srgbClr val="FF0000"/>
                </a:solidFill>
              </a:rPr>
              <a:t>and</a:t>
            </a:r>
            <a:r>
              <a:rPr lang="en-GB" b="1" dirty="0"/>
              <a:t> </a:t>
            </a:r>
            <a:r>
              <a:rPr lang="en-GB" dirty="0"/>
              <a:t>all you can talk about is money and </a:t>
            </a:r>
            <a:r>
              <a:rPr lang="en-GB" dirty="0" err="1"/>
              <a:t>fairytales</a:t>
            </a:r>
            <a:r>
              <a:rPr lang="en-GB" dirty="0"/>
              <a:t> of eternal economic growth. How dare you!</a:t>
            </a:r>
          </a:p>
          <a:p>
            <a:r>
              <a:rPr lang="en-GB" dirty="0"/>
              <a:t>You are failing us, </a:t>
            </a:r>
            <a:r>
              <a:rPr lang="en-GB" b="1" dirty="0">
                <a:solidFill>
                  <a:srgbClr val="FF0000"/>
                </a:solidFill>
              </a:rPr>
              <a:t>but</a:t>
            </a:r>
            <a:r>
              <a:rPr lang="en-GB" dirty="0"/>
              <a:t> the young people are starting to understand your betrayal. The eyes of all future generations are upon you </a:t>
            </a:r>
            <a:r>
              <a:rPr lang="en-GB" b="1" dirty="0">
                <a:solidFill>
                  <a:srgbClr val="FF0000"/>
                </a:solidFill>
              </a:rPr>
              <a:t>and</a:t>
            </a:r>
            <a:r>
              <a:rPr lang="en-GB" dirty="0"/>
              <a:t> if you choose to fail us, I say: We will never forgive you.</a:t>
            </a:r>
          </a:p>
          <a:p>
            <a:r>
              <a:rPr lang="en-GB" dirty="0"/>
              <a:t>We will not let you get away with this. Right here, right now is where we draw the line. The world is waking up </a:t>
            </a:r>
            <a:r>
              <a:rPr lang="en-GB" b="1" dirty="0">
                <a:solidFill>
                  <a:srgbClr val="FF0000"/>
                </a:solidFill>
              </a:rPr>
              <a:t>and </a:t>
            </a:r>
            <a:r>
              <a:rPr lang="en-GB" dirty="0"/>
              <a:t>change is coming, whether you like it or not.</a:t>
            </a:r>
          </a:p>
          <a:p>
            <a:endParaRPr lang="en-GB" i="1" dirty="0"/>
          </a:p>
          <a:p>
            <a:r>
              <a:rPr lang="en-GB" i="1" dirty="0"/>
              <a:t>From Greta Thunberg’s address to the United Nations General Assembly in September 2019.</a:t>
            </a:r>
          </a:p>
        </p:txBody>
      </p:sp>
      <p:sp>
        <p:nvSpPr>
          <p:cNvPr id="5" name="TextBox 4"/>
          <p:cNvSpPr txBox="1"/>
          <p:nvPr/>
        </p:nvSpPr>
        <p:spPr>
          <a:xfrm>
            <a:off x="7380312" y="4581128"/>
            <a:ext cx="184731" cy="369332"/>
          </a:xfrm>
          <a:prstGeom prst="rect">
            <a:avLst/>
          </a:prstGeom>
          <a:noFill/>
        </p:spPr>
        <p:txBody>
          <a:bodyPr wrap="none" rtlCol="0">
            <a:spAutoFit/>
          </a:bodyPr>
          <a:lstStyle/>
          <a:p>
            <a:endParaRPr lang="en-GB" dirty="0"/>
          </a:p>
        </p:txBody>
      </p:sp>
      <p:sp>
        <p:nvSpPr>
          <p:cNvPr id="3" name="TextBox 2">
            <a:extLst>
              <a:ext uri="{FF2B5EF4-FFF2-40B4-BE49-F238E27FC236}">
                <a16:creationId xmlns:a16="http://schemas.microsoft.com/office/drawing/2014/main" id="{6E4BB7C9-804A-4D1C-9B84-1D169A4516AB}"/>
              </a:ext>
            </a:extLst>
          </p:cNvPr>
          <p:cNvSpPr txBox="1"/>
          <p:nvPr/>
        </p:nvSpPr>
        <p:spPr>
          <a:xfrm>
            <a:off x="347668" y="464288"/>
            <a:ext cx="8500196" cy="1477328"/>
          </a:xfrm>
          <a:prstGeom prst="rect">
            <a:avLst/>
          </a:prstGeom>
          <a:noFill/>
        </p:spPr>
        <p:txBody>
          <a:bodyPr wrap="square" rtlCol="0">
            <a:spAutoFit/>
          </a:bodyPr>
          <a:lstStyle/>
          <a:p>
            <a:r>
              <a:rPr lang="en-GB" dirty="0"/>
              <a:t>Soap Box Activity: </a:t>
            </a:r>
          </a:p>
          <a:p>
            <a:r>
              <a:rPr lang="en-GB" dirty="0"/>
              <a:t>As a small group, rehearse and perform Greta’s speech to the United Nations. Pay particular attention to how ideas are linked and contrasted using </a:t>
            </a:r>
            <a:r>
              <a:rPr lang="en-GB" dirty="0">
                <a:solidFill>
                  <a:srgbClr val="FF0000"/>
                </a:solidFill>
              </a:rPr>
              <a:t>co-ordinating conjunctions. </a:t>
            </a:r>
            <a:r>
              <a:rPr lang="en-GB" dirty="0"/>
              <a:t>You can emphasise these in your speech-making, e.g. by combining voices, pausing on them, or adding gestures. See what sounds most powerful!</a:t>
            </a:r>
          </a:p>
        </p:txBody>
      </p:sp>
    </p:spTree>
    <p:extLst>
      <p:ext uri="{BB962C8B-B14F-4D97-AF65-F5344CB8AC3E}">
        <p14:creationId xmlns:p14="http://schemas.microsoft.com/office/powerpoint/2010/main" val="1156187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118" y="0"/>
            <a:ext cx="8579296" cy="1371600"/>
          </a:xfrm>
        </p:spPr>
        <p:txBody>
          <a:bodyPr/>
          <a:lstStyle/>
          <a:p>
            <a:r>
              <a:rPr lang="en-GB" sz="36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3429000"/>
            <a:ext cx="7992888" cy="3068960"/>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a:lnSpc>
                <a:spcPts val="2800"/>
              </a:lnSpc>
              <a:spcBef>
                <a:spcPts val="0"/>
              </a:spcBef>
            </a:pPr>
            <a:r>
              <a:rPr lang="en-GB" sz="1800" dirty="0"/>
              <a:t>When you are writing an argument, or making a speech, </a:t>
            </a:r>
            <a:r>
              <a:rPr lang="en-GB" sz="1800" dirty="0">
                <a:solidFill>
                  <a:srgbClr val="FF0000"/>
                </a:solidFill>
              </a:rPr>
              <a:t>you need to help your reader or listener understand your ideas and follow closely what you are saying. </a:t>
            </a:r>
          </a:p>
          <a:p>
            <a:pPr>
              <a:lnSpc>
                <a:spcPts val="2800"/>
              </a:lnSpc>
              <a:spcBef>
                <a:spcPts val="0"/>
              </a:spcBef>
            </a:pPr>
            <a:r>
              <a:rPr lang="en-GB" sz="1800" dirty="0"/>
              <a:t>One way of doing this is by using co-ordinated clauses to closely link or to contrast ideas. (The co-ordinating conjunctions you can use include: </a:t>
            </a:r>
            <a:r>
              <a:rPr lang="en-GB" sz="1800" i="1" dirty="0"/>
              <a:t>and, for, so </a:t>
            </a:r>
            <a:r>
              <a:rPr lang="en-GB" sz="1800" dirty="0"/>
              <a:t>to link ideas; </a:t>
            </a:r>
            <a:r>
              <a:rPr lang="en-GB" sz="1800" i="1" dirty="0"/>
              <a:t>yet, but, or </a:t>
            </a:r>
            <a:r>
              <a:rPr lang="en-GB" sz="1800" dirty="0"/>
              <a:t>to contrast ideas)</a:t>
            </a:r>
          </a:p>
          <a:p>
            <a:pPr marL="59357" indent="0">
              <a:lnSpc>
                <a:spcPts val="2400"/>
              </a:lnSpc>
              <a:spcBef>
                <a:spcPts val="0"/>
              </a:spcBef>
              <a:spcAft>
                <a:spcPts val="554"/>
              </a:spcAft>
              <a:buClrTx/>
              <a:buSzPct val="80000"/>
              <a:buNone/>
            </a:pPr>
            <a:endParaRPr lang="en-GB" sz="1800" dirty="0"/>
          </a:p>
        </p:txBody>
      </p:sp>
      <p:sp>
        <p:nvSpPr>
          <p:cNvPr id="4" name="TextBox 3"/>
          <p:cNvSpPr txBox="1"/>
          <p:nvPr/>
        </p:nvSpPr>
        <p:spPr>
          <a:xfrm>
            <a:off x="575556" y="1268760"/>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4124</TotalTime>
  <Words>1677</Words>
  <Application>Microsoft Office PowerPoint</Application>
  <PresentationFormat>On-screen Show (4:3)</PresentationFormat>
  <Paragraphs>102</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 Black</vt:lpstr>
      <vt:lpstr>Times New Roman</vt:lpstr>
      <vt:lpstr>Wingdings</vt:lpstr>
      <vt:lpstr>Pixel</vt:lpstr>
      <vt:lpstr>PowerPoint Presentation</vt:lpstr>
      <vt:lpstr>LEAD Principles</vt:lpstr>
      <vt:lpstr>Noticing details in a text</vt:lpstr>
      <vt:lpstr>PowerPoint Presentation</vt:lpstr>
      <vt:lpstr>PowerPoint Presentation</vt:lpstr>
      <vt:lpstr>PowerPoint Presentation</vt:lpstr>
      <vt:lpstr>Verbalising the Grammar-Writing Link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471</cp:revision>
  <cp:lastPrinted>2016-04-04T06:59:35Z</cp:lastPrinted>
  <dcterms:created xsi:type="dcterms:W3CDTF">2006-06-23T08:27:44Z</dcterms:created>
  <dcterms:modified xsi:type="dcterms:W3CDTF">2020-02-25T16:04:50Z</dcterms:modified>
</cp:coreProperties>
</file>